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notesSlides/notesSlide7.xml" ContentType="application/vnd.openxmlformats-officedocument.presentationml.notesSlide+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11.xml" ContentType="application/vnd.openxmlformats-officedocument.presentationml.slideLayout+xml"/>
  <Override PartName="/ppt/notesSlides/notesSlide6.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9"/>
  </p:notesMasterIdLst>
  <p:sldIdLst>
    <p:sldId id="256" r:id="rId2"/>
    <p:sldId id="257" r:id="rId3"/>
    <p:sldId id="258" r:id="rId4"/>
    <p:sldId id="259" r:id="rId5"/>
    <p:sldId id="260" r:id="rId6"/>
    <p:sldId id="261" r:id="rId7"/>
    <p:sldId id="262" r:id="rId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90DA6B2-CA51-4D52-9AFD-C4DB38A069F9}">
  <a:tblStyle styleId="{790DA6B2-CA51-4D52-9AFD-C4DB38A069F9}"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2" d="100"/>
          <a:sy n="112" d="100"/>
        </p:scale>
        <p:origin x="774"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customXml" Target="../customXml/item2.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f34fe1c80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f34fe1c80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15d2474f6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15d2474f6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Teacher hands out Evaluation.  Teacher reads aloud the situation and the directions.  Encourage students to refer to the Rubric.</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15d2474f6d8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15d2474f6d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Teacher may need to explain what a City Council meeting is and will need to clarify what a Stakeholder is.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5d2474f6d8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15d2474f6d8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Teacher reviews information and clarifies directions.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5d2474f6d8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15d2474f6d8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5d2474f6d8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5d2474f6d8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5d2474f6d8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15d2474f6d8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Teacher review Rubric and encourages students to refer to the Rubric as they evaluate and review their answers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p:nvPr/>
        </p:nvSpPr>
        <p:spPr>
          <a:xfrm>
            <a:off x="368950" y="531700"/>
            <a:ext cx="8290500" cy="3092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5" name="Google Shape;55;p13"/>
          <p:cNvSpPr txBox="1"/>
          <p:nvPr/>
        </p:nvSpPr>
        <p:spPr>
          <a:xfrm>
            <a:off x="270900" y="1041832"/>
            <a:ext cx="8602200" cy="596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800" b="1">
                <a:solidFill>
                  <a:srgbClr val="B16BAE"/>
                </a:solidFill>
              </a:rPr>
              <a:t>Troubling Traits: </a:t>
            </a:r>
            <a:endParaRPr sz="4800" b="1">
              <a:solidFill>
                <a:srgbClr val="B16BAE"/>
              </a:solidFill>
            </a:endParaRPr>
          </a:p>
          <a:p>
            <a:pPr marL="0" lvl="0" indent="0" algn="ctr" rtl="0">
              <a:spcBef>
                <a:spcPts val="0"/>
              </a:spcBef>
              <a:spcAft>
                <a:spcPts val="0"/>
              </a:spcAft>
              <a:buNone/>
            </a:pPr>
            <a:r>
              <a:rPr lang="en" sz="4800" b="1">
                <a:solidFill>
                  <a:srgbClr val="B16BAE"/>
                </a:solidFill>
              </a:rPr>
              <a:t>Possible Extension Activity</a:t>
            </a:r>
            <a:endParaRPr sz="4800" b="1">
              <a:solidFill>
                <a:srgbClr val="B16BAE"/>
              </a:solidFill>
            </a:endParaRPr>
          </a:p>
        </p:txBody>
      </p:sp>
      <p:sp>
        <p:nvSpPr>
          <p:cNvPr id="56" name="Google Shape;56;p13"/>
          <p:cNvSpPr/>
          <p:nvPr/>
        </p:nvSpPr>
        <p:spPr>
          <a:xfrm>
            <a:off x="173625" y="4177725"/>
            <a:ext cx="6966600" cy="857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57" name="Google Shape;57;p13"/>
          <p:cNvPicPr preferRelativeResize="0"/>
          <p:nvPr/>
        </p:nvPicPr>
        <p:blipFill>
          <a:blip r:embed="rId4">
            <a:alphaModFix/>
          </a:blip>
          <a:stretch>
            <a:fillRect/>
          </a:stretch>
        </p:blipFill>
        <p:spPr>
          <a:xfrm>
            <a:off x="173625" y="4269975"/>
            <a:ext cx="6656669" cy="765150"/>
          </a:xfrm>
          <a:prstGeom prst="rect">
            <a:avLst/>
          </a:prstGeom>
          <a:noFill/>
          <a:ln>
            <a:noFill/>
          </a:ln>
        </p:spPr>
      </p:pic>
      <p:sp>
        <p:nvSpPr>
          <p:cNvPr id="58" name="Google Shape;58;p13"/>
          <p:cNvSpPr/>
          <p:nvPr/>
        </p:nvSpPr>
        <p:spPr>
          <a:xfrm>
            <a:off x="8713325" y="4763700"/>
            <a:ext cx="228000" cy="271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body" idx="4294967295"/>
          </p:nvPr>
        </p:nvSpPr>
        <p:spPr>
          <a:xfrm>
            <a:off x="3279825" y="302550"/>
            <a:ext cx="5791200" cy="29106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Clr>
                <a:schemeClr val="dk1"/>
              </a:buClr>
              <a:buSzPct val="64705"/>
              <a:buFont typeface="Arial"/>
              <a:buNone/>
            </a:pPr>
            <a:r>
              <a:rPr lang="en" sz="1700">
                <a:solidFill>
                  <a:schemeClr val="dk1"/>
                </a:solidFill>
              </a:rPr>
              <a:t>Based on many studies and considerable data, below is a graphic of scientists’ conclusions about our future with Buffelgrass. </a:t>
            </a:r>
            <a:endParaRPr sz="1700">
              <a:solidFill>
                <a:schemeClr val="dk1"/>
              </a:solidFill>
            </a:endParaRPr>
          </a:p>
          <a:p>
            <a:pPr marL="0" lvl="0" indent="0" algn="l" rtl="0">
              <a:spcBef>
                <a:spcPts val="0"/>
              </a:spcBef>
              <a:spcAft>
                <a:spcPts val="0"/>
              </a:spcAft>
              <a:buClr>
                <a:schemeClr val="dk1"/>
              </a:buClr>
              <a:buSzPct val="64705"/>
              <a:buFont typeface="Arial"/>
              <a:buNone/>
            </a:pPr>
            <a:endParaRPr sz="1700">
              <a:solidFill>
                <a:schemeClr val="dk1"/>
              </a:solidFill>
            </a:endParaRPr>
          </a:p>
          <a:p>
            <a:pPr marL="0" lvl="0" indent="0" algn="l" rtl="0">
              <a:spcBef>
                <a:spcPts val="0"/>
              </a:spcBef>
              <a:spcAft>
                <a:spcPts val="0"/>
              </a:spcAft>
              <a:buClr>
                <a:schemeClr val="dk1"/>
              </a:buClr>
              <a:buSzPct val="64705"/>
              <a:buFont typeface="Arial"/>
              <a:buNone/>
            </a:pPr>
            <a:r>
              <a:rPr lang="en" sz="1700">
                <a:solidFill>
                  <a:schemeClr val="dk1"/>
                </a:solidFill>
              </a:rPr>
              <a:t>The PRESENT graphic arrows show that fires with Buffelgrass occur in Ponderosa Pine Forest zones.  The flame graphic represents the size of the fires.</a:t>
            </a:r>
            <a:endParaRPr sz="1700">
              <a:solidFill>
                <a:schemeClr val="dk1"/>
              </a:solidFill>
            </a:endParaRPr>
          </a:p>
          <a:p>
            <a:pPr marL="0" lvl="0" indent="0" algn="l" rtl="0">
              <a:spcBef>
                <a:spcPts val="0"/>
              </a:spcBef>
              <a:spcAft>
                <a:spcPts val="0"/>
              </a:spcAft>
              <a:buClr>
                <a:schemeClr val="dk1"/>
              </a:buClr>
              <a:buSzPct val="64705"/>
              <a:buFont typeface="Arial"/>
              <a:buNone/>
            </a:pPr>
            <a:endParaRPr sz="1700">
              <a:solidFill>
                <a:schemeClr val="dk1"/>
              </a:solidFill>
            </a:endParaRPr>
          </a:p>
          <a:p>
            <a:pPr marL="0" lvl="0" indent="0" algn="l" rtl="0">
              <a:spcBef>
                <a:spcPts val="0"/>
              </a:spcBef>
              <a:spcAft>
                <a:spcPts val="0"/>
              </a:spcAft>
              <a:buClr>
                <a:schemeClr val="dk1"/>
              </a:buClr>
              <a:buSzPct val="64705"/>
              <a:buFont typeface="Arial"/>
              <a:buNone/>
            </a:pPr>
            <a:r>
              <a:rPr lang="en" sz="1700">
                <a:solidFill>
                  <a:schemeClr val="dk1"/>
                </a:solidFill>
              </a:rPr>
              <a:t>The NEAR FUTURE graphic arrows show the fires will be moving down into the Oak Pine Woodland zone and the flame shows the fires as burning bigger and hotter. </a:t>
            </a:r>
            <a:endParaRPr sz="1700">
              <a:solidFill>
                <a:schemeClr val="dk1"/>
              </a:solidFill>
            </a:endParaRPr>
          </a:p>
          <a:p>
            <a:pPr marL="0" lvl="0" indent="0" algn="l" rtl="0">
              <a:spcBef>
                <a:spcPts val="0"/>
              </a:spcBef>
              <a:spcAft>
                <a:spcPts val="1200"/>
              </a:spcAft>
              <a:buNone/>
            </a:pPr>
            <a:endParaRPr sz="1700">
              <a:solidFill>
                <a:schemeClr val="dk1"/>
              </a:solidFill>
            </a:endParaRPr>
          </a:p>
        </p:txBody>
      </p:sp>
      <p:pic>
        <p:nvPicPr>
          <p:cNvPr id="64" name="Google Shape;64;p14"/>
          <p:cNvPicPr preferRelativeResize="0"/>
          <p:nvPr/>
        </p:nvPicPr>
        <p:blipFill>
          <a:blip r:embed="rId3">
            <a:alphaModFix/>
          </a:blip>
          <a:stretch>
            <a:fillRect/>
          </a:stretch>
        </p:blipFill>
        <p:spPr>
          <a:xfrm>
            <a:off x="246150" y="1425150"/>
            <a:ext cx="2794950" cy="3407401"/>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p:nvPr/>
        </p:nvSpPr>
        <p:spPr>
          <a:xfrm>
            <a:off x="439025" y="129525"/>
            <a:ext cx="8473200" cy="3185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000">
                <a:solidFill>
                  <a:schemeClr val="dk1"/>
                </a:solidFill>
              </a:rPr>
              <a:t>T</a:t>
            </a:r>
            <a:r>
              <a:rPr lang="en" sz="1900">
                <a:solidFill>
                  <a:schemeClr val="dk1"/>
                </a:solidFill>
              </a:rPr>
              <a:t>he City of Tucson must come up with a plan to prevent the 50 year prediction from becoming a reality.</a:t>
            </a:r>
            <a:endParaRPr sz="1900">
              <a:solidFill>
                <a:schemeClr val="dk1"/>
              </a:solidFill>
            </a:endParaRPr>
          </a:p>
          <a:p>
            <a:pPr marL="0" lvl="0" indent="0" algn="l" rtl="0">
              <a:lnSpc>
                <a:spcPct val="115000"/>
              </a:lnSpc>
              <a:spcBef>
                <a:spcPts val="0"/>
              </a:spcBef>
              <a:spcAft>
                <a:spcPts val="0"/>
              </a:spcAft>
              <a:buNone/>
            </a:pPr>
            <a:r>
              <a:rPr lang="en" sz="1900">
                <a:solidFill>
                  <a:schemeClr val="dk1"/>
                </a:solidFill>
              </a:rPr>
              <a:t>Below are descriptions of three different Buffelgrass Stakeholders that attended the City Council meeting.  Read the description of each Stakeholder and their plan to solve the Buffelgrass problem so the future predicted in the graphic does not come true.  Evaluate each Stakeholder’s plan and choose which Stakeholder’s plan should be implemented and why.  Make sure you use evidence as you argue why the Stakeholder’s plan you support is the best solution.</a:t>
            </a:r>
            <a:endParaRPr sz="1900">
              <a:solidFill>
                <a:schemeClr val="dk1"/>
              </a:solidFill>
            </a:endParaRPr>
          </a:p>
        </p:txBody>
      </p:sp>
      <p:sp>
        <p:nvSpPr>
          <p:cNvPr id="70" name="Google Shape;70;p15"/>
          <p:cNvSpPr/>
          <p:nvPr/>
        </p:nvSpPr>
        <p:spPr>
          <a:xfrm>
            <a:off x="356095" y="3180802"/>
            <a:ext cx="8431800" cy="1530000"/>
          </a:xfrm>
          <a:prstGeom prst="rect">
            <a:avLst/>
          </a:prstGeom>
          <a:noFill/>
          <a:ln w="38100" cap="flat" cmpd="sng">
            <a:solidFill>
              <a:srgbClr val="595959"/>
            </a:solidFill>
            <a:prstDash val="solid"/>
            <a:round/>
            <a:headEnd type="none" w="sm" len="sm"/>
            <a:tailEnd type="none" w="sm" len="sm"/>
          </a:ln>
        </p:spPr>
        <p:txBody>
          <a:bodyPr spcFirstLastPara="1" wrap="square" lIns="76825" tIns="76825" rIns="76825" bIns="76825" anchor="ctr" anchorCtr="0">
            <a:noAutofit/>
          </a:bodyPr>
          <a:lstStyle/>
          <a:p>
            <a:pPr marL="0" lvl="0" indent="0" algn="ctr" rtl="0">
              <a:spcBef>
                <a:spcPts val="0"/>
              </a:spcBef>
              <a:spcAft>
                <a:spcPts val="0"/>
              </a:spcAft>
              <a:buNone/>
            </a:pPr>
            <a:endParaRPr sz="4000">
              <a:solidFill>
                <a:srgbClr val="000000"/>
              </a:solidFill>
            </a:endParaRPr>
          </a:p>
          <a:p>
            <a:pPr marL="0" lvl="0" indent="0" algn="ctr" rtl="0">
              <a:spcBef>
                <a:spcPts val="0"/>
              </a:spcBef>
              <a:spcAft>
                <a:spcPts val="0"/>
              </a:spcAft>
              <a:buNone/>
            </a:pPr>
            <a:r>
              <a:rPr lang="en" sz="4000">
                <a:solidFill>
                  <a:srgbClr val="000000"/>
                </a:solidFill>
              </a:rPr>
              <a:t>Stakeholder</a:t>
            </a:r>
            <a:endParaRPr sz="4000">
              <a:solidFill>
                <a:srgbClr val="000000"/>
              </a:solidFill>
            </a:endParaRPr>
          </a:p>
          <a:p>
            <a:pPr marL="1371600" lvl="0" indent="0" algn="l" rtl="0">
              <a:spcBef>
                <a:spcPts val="0"/>
              </a:spcBef>
              <a:spcAft>
                <a:spcPts val="0"/>
              </a:spcAft>
              <a:buNone/>
            </a:pPr>
            <a:endParaRPr sz="1500" i="1">
              <a:solidFill>
                <a:srgbClr val="000000"/>
              </a:solidFill>
            </a:endParaRPr>
          </a:p>
          <a:p>
            <a:pPr marL="1371600" lvl="0" indent="0" algn="l" rtl="0">
              <a:spcBef>
                <a:spcPts val="0"/>
              </a:spcBef>
              <a:spcAft>
                <a:spcPts val="0"/>
              </a:spcAft>
              <a:buNone/>
            </a:pPr>
            <a:endParaRPr sz="1500" i="1">
              <a:solidFill>
                <a:srgbClr val="000000"/>
              </a:solidFill>
            </a:endParaRPr>
          </a:p>
          <a:p>
            <a:pPr marL="0" lvl="0" indent="0" algn="ctr" rtl="0">
              <a:spcBef>
                <a:spcPts val="0"/>
              </a:spcBef>
              <a:spcAft>
                <a:spcPts val="0"/>
              </a:spcAft>
              <a:buNone/>
            </a:pPr>
            <a:endParaRPr sz="1200"/>
          </a:p>
        </p:txBody>
      </p:sp>
      <p:pic>
        <p:nvPicPr>
          <p:cNvPr id="71" name="Google Shape;71;p15"/>
          <p:cNvPicPr preferRelativeResize="0"/>
          <p:nvPr/>
        </p:nvPicPr>
        <p:blipFill>
          <a:blip r:embed="rId3">
            <a:alphaModFix/>
          </a:blip>
          <a:stretch>
            <a:fillRect/>
          </a:stretch>
        </p:blipFill>
        <p:spPr>
          <a:xfrm>
            <a:off x="6658537" y="3317661"/>
            <a:ext cx="1886261" cy="1256275"/>
          </a:xfrm>
          <a:prstGeom prst="rect">
            <a:avLst/>
          </a:prstGeom>
          <a:noFill/>
          <a:ln w="38100" cap="flat" cmpd="sng">
            <a:solidFill>
              <a:srgbClr val="595959"/>
            </a:solidFill>
            <a:prstDash val="solid"/>
            <a:round/>
            <a:headEnd type="none" w="sm" len="sm"/>
            <a:tailEnd type="none" w="sm" len="sm"/>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graphicFrame>
        <p:nvGraphicFramePr>
          <p:cNvPr id="76" name="Google Shape;76;p16"/>
          <p:cNvGraphicFramePr/>
          <p:nvPr/>
        </p:nvGraphicFramePr>
        <p:xfrm>
          <a:off x="379100" y="372650"/>
          <a:ext cx="8360925" cy="1534160"/>
        </p:xfrm>
        <a:graphic>
          <a:graphicData uri="http://schemas.openxmlformats.org/drawingml/2006/table">
            <a:tbl>
              <a:tblPr>
                <a:noFill/>
                <a:tableStyleId>{790DA6B2-CA51-4D52-9AFD-C4DB38A069F9}</a:tableStyleId>
              </a:tblPr>
              <a:tblGrid>
                <a:gridCol w="2786975">
                  <a:extLst>
                    <a:ext uri="{9D8B030D-6E8A-4147-A177-3AD203B41FA5}">
                      <a16:colId xmlns:a16="http://schemas.microsoft.com/office/drawing/2014/main" val="20000"/>
                    </a:ext>
                  </a:extLst>
                </a:gridCol>
                <a:gridCol w="2786975">
                  <a:extLst>
                    <a:ext uri="{9D8B030D-6E8A-4147-A177-3AD203B41FA5}">
                      <a16:colId xmlns:a16="http://schemas.microsoft.com/office/drawing/2014/main" val="20001"/>
                    </a:ext>
                  </a:extLst>
                </a:gridCol>
                <a:gridCol w="2786975">
                  <a:extLst>
                    <a:ext uri="{9D8B030D-6E8A-4147-A177-3AD203B41FA5}">
                      <a16:colId xmlns:a16="http://schemas.microsoft.com/office/drawing/2014/main" val="20002"/>
                    </a:ext>
                  </a:extLst>
                </a:gridCol>
              </a:tblGrid>
              <a:tr h="0">
                <a:tc>
                  <a:txBody>
                    <a:bodyPr/>
                    <a:lstStyle/>
                    <a:p>
                      <a:pPr marL="0" lvl="0" indent="0" algn="l" rtl="0">
                        <a:spcBef>
                          <a:spcPts val="0"/>
                        </a:spcBef>
                        <a:spcAft>
                          <a:spcPts val="0"/>
                        </a:spcAft>
                        <a:buNone/>
                      </a:pPr>
                      <a:r>
                        <a:rPr lang="en" sz="1100" b="1"/>
                        <a:t>Stakeholder</a:t>
                      </a:r>
                      <a:endParaRPr sz="1100" b="1"/>
                    </a:p>
                  </a:txBody>
                  <a:tcPr marL="63500" marR="63500" marT="63500" marB="63500"/>
                </a:tc>
                <a:tc>
                  <a:txBody>
                    <a:bodyPr/>
                    <a:lstStyle/>
                    <a:p>
                      <a:pPr marL="0" lvl="0" indent="0" algn="l" rtl="0">
                        <a:spcBef>
                          <a:spcPts val="0"/>
                        </a:spcBef>
                        <a:spcAft>
                          <a:spcPts val="0"/>
                        </a:spcAft>
                        <a:buNone/>
                      </a:pPr>
                      <a:r>
                        <a:rPr lang="en" sz="1100" b="1"/>
                        <a:t>Buffelgrass Area of Concern</a:t>
                      </a:r>
                      <a:endParaRPr sz="1100" b="1"/>
                    </a:p>
                  </a:txBody>
                  <a:tcPr marL="63500" marR="63500" marT="63500" marB="63500"/>
                </a:tc>
                <a:tc>
                  <a:txBody>
                    <a:bodyPr/>
                    <a:lstStyle/>
                    <a:p>
                      <a:pPr marL="0" lvl="0" indent="0" algn="l" rtl="0">
                        <a:spcBef>
                          <a:spcPts val="0"/>
                        </a:spcBef>
                        <a:spcAft>
                          <a:spcPts val="0"/>
                        </a:spcAft>
                        <a:buNone/>
                      </a:pPr>
                      <a:r>
                        <a:rPr lang="en" sz="1100" b="1"/>
                        <a:t>Proposed Solution</a:t>
                      </a:r>
                      <a:endParaRPr sz="1100" b="1"/>
                    </a:p>
                  </a:txBody>
                  <a:tcPr marL="63500" marR="63500" marT="63500" marB="63500"/>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 b="1"/>
                        <a:t>Homeowners Association HOA</a:t>
                      </a:r>
                      <a:r>
                        <a:rPr lang="en" sz="1100"/>
                        <a:t> </a:t>
                      </a:r>
                      <a:r>
                        <a:rPr lang="en" sz="1200">
                          <a:solidFill>
                            <a:srgbClr val="111111"/>
                          </a:solidFill>
                        </a:rPr>
                        <a:t>(an organization that makes and enforces rules and guidelines for a subdivision, planned community, or condominium building.)</a:t>
                      </a:r>
                      <a:endParaRPr sz="1200">
                        <a:solidFill>
                          <a:srgbClr val="111111"/>
                        </a:solidFill>
                      </a:endParaRPr>
                    </a:p>
                    <a:p>
                      <a:pPr marL="0" lvl="0" indent="0" algn="l" rtl="0">
                        <a:spcBef>
                          <a:spcPts val="0"/>
                        </a:spcBef>
                        <a:spcAft>
                          <a:spcPts val="0"/>
                        </a:spcAft>
                        <a:buNone/>
                      </a:pPr>
                      <a:endParaRPr sz="1100"/>
                    </a:p>
                  </a:txBody>
                  <a:tcPr marL="63500" marR="63500" marT="63500" marB="63500"/>
                </a:tc>
                <a:tc>
                  <a:txBody>
                    <a:bodyPr/>
                    <a:lstStyle/>
                    <a:p>
                      <a:pPr marL="0" lvl="0" indent="0" algn="l" rtl="0">
                        <a:spcBef>
                          <a:spcPts val="0"/>
                        </a:spcBef>
                        <a:spcAft>
                          <a:spcPts val="0"/>
                        </a:spcAft>
                        <a:buNone/>
                      </a:pPr>
                      <a:r>
                        <a:rPr lang="en" sz="1100"/>
                        <a:t>The neighborhood is located next to the city’s Urban Trail used by joggers, cyclists, walkers, etc. The Urban Trail is asphalt, but is bordered by significant patches of land infested with Buffelgrass.</a:t>
                      </a:r>
                      <a:endParaRPr sz="1100"/>
                    </a:p>
                  </a:txBody>
                  <a:tcPr marL="63500" marR="63500" marT="63500" marB="63500"/>
                </a:tc>
                <a:tc>
                  <a:txBody>
                    <a:bodyPr/>
                    <a:lstStyle/>
                    <a:p>
                      <a:pPr marL="0" lvl="0" indent="0" algn="l" rtl="0">
                        <a:spcBef>
                          <a:spcPts val="0"/>
                        </a:spcBef>
                        <a:spcAft>
                          <a:spcPts val="0"/>
                        </a:spcAft>
                        <a:buNone/>
                      </a:pPr>
                      <a:r>
                        <a:rPr lang="en" sz="1100"/>
                        <a:t>Neighborhood residents and surrounding residents, as well as businesses and other community members schedule and participate in Buffelgrass Pulls.  Buffelgrass will be manually pulled up by the roots, bagged, and thrown away.</a:t>
                      </a:r>
                      <a:endParaRPr sz="1100"/>
                    </a:p>
                  </a:txBody>
                  <a:tcPr marL="63500" marR="63500" marT="63500" marB="63500"/>
                </a:tc>
                <a:extLst>
                  <a:ext uri="{0D108BD9-81ED-4DB2-BD59-A6C34878D82A}">
                    <a16:rowId xmlns:a16="http://schemas.microsoft.com/office/drawing/2014/main" val="10001"/>
                  </a:ext>
                </a:extLst>
              </a:tr>
            </a:tbl>
          </a:graphicData>
        </a:graphic>
      </p:graphicFrame>
      <p:graphicFrame>
        <p:nvGraphicFramePr>
          <p:cNvPr id="77" name="Google Shape;77;p16"/>
          <p:cNvGraphicFramePr/>
          <p:nvPr/>
        </p:nvGraphicFramePr>
        <p:xfrm>
          <a:off x="379100" y="1963175"/>
          <a:ext cx="8435525" cy="1300480"/>
        </p:xfrm>
        <a:graphic>
          <a:graphicData uri="http://schemas.openxmlformats.org/drawingml/2006/table">
            <a:tbl>
              <a:tblPr>
                <a:noFill/>
                <a:tableStyleId>{790DA6B2-CA51-4D52-9AFD-C4DB38A069F9}</a:tableStyleId>
              </a:tblPr>
              <a:tblGrid>
                <a:gridCol w="2786975">
                  <a:extLst>
                    <a:ext uri="{9D8B030D-6E8A-4147-A177-3AD203B41FA5}">
                      <a16:colId xmlns:a16="http://schemas.microsoft.com/office/drawing/2014/main" val="20000"/>
                    </a:ext>
                  </a:extLst>
                </a:gridCol>
                <a:gridCol w="2786975">
                  <a:extLst>
                    <a:ext uri="{9D8B030D-6E8A-4147-A177-3AD203B41FA5}">
                      <a16:colId xmlns:a16="http://schemas.microsoft.com/office/drawing/2014/main" val="20001"/>
                    </a:ext>
                  </a:extLst>
                </a:gridCol>
                <a:gridCol w="2861575">
                  <a:extLst>
                    <a:ext uri="{9D8B030D-6E8A-4147-A177-3AD203B41FA5}">
                      <a16:colId xmlns:a16="http://schemas.microsoft.com/office/drawing/2014/main" val="20002"/>
                    </a:ext>
                  </a:extLst>
                </a:gridCol>
              </a:tblGrid>
              <a:tr h="0">
                <a:tc>
                  <a:txBody>
                    <a:bodyPr/>
                    <a:lstStyle/>
                    <a:p>
                      <a:pPr marL="0" lvl="0" indent="0" algn="l" rtl="0">
                        <a:spcBef>
                          <a:spcPts val="0"/>
                        </a:spcBef>
                        <a:spcAft>
                          <a:spcPts val="0"/>
                        </a:spcAft>
                        <a:buNone/>
                      </a:pPr>
                      <a:r>
                        <a:rPr lang="en" b="1"/>
                        <a:t>Rancher</a:t>
                      </a:r>
                      <a:r>
                        <a:rPr lang="en" sz="1200" b="1"/>
                        <a:t> </a:t>
                      </a:r>
                      <a:r>
                        <a:rPr lang="en" sz="1200"/>
                        <a:t>(owns 150 head of cattle) </a:t>
                      </a:r>
                      <a:endParaRPr sz="1200"/>
                    </a:p>
                  </a:txBody>
                  <a:tcPr marL="63500" marR="63500" marT="63500" marB="63500"/>
                </a:tc>
                <a:tc>
                  <a:txBody>
                    <a:bodyPr/>
                    <a:lstStyle/>
                    <a:p>
                      <a:pPr marL="0" lvl="0" indent="0" algn="l" rtl="0">
                        <a:spcBef>
                          <a:spcPts val="0"/>
                        </a:spcBef>
                        <a:spcAft>
                          <a:spcPts val="0"/>
                        </a:spcAft>
                        <a:buNone/>
                      </a:pPr>
                      <a:r>
                        <a:rPr lang="en" sz="1100"/>
                        <a:t>Although the US outlawed Buffelgrass in the 1980s, Mexico still plants Buffelgrass. This rancher’s land borders Sonora, Mexico. This rancher has 350 acres of land bordering Sonora. Significant stretches of the rancher’s fence line border buffelgrass patches.</a:t>
                      </a:r>
                      <a:endParaRPr sz="1100"/>
                    </a:p>
                  </a:txBody>
                  <a:tcPr marL="63500" marR="63500" marT="63500" marB="63500"/>
                </a:tc>
                <a:tc>
                  <a:txBody>
                    <a:bodyPr/>
                    <a:lstStyle/>
                    <a:p>
                      <a:pPr marL="0" lvl="0" indent="0" algn="l" rtl="0">
                        <a:spcBef>
                          <a:spcPts val="0"/>
                        </a:spcBef>
                        <a:spcAft>
                          <a:spcPts val="0"/>
                        </a:spcAft>
                        <a:buNone/>
                      </a:pPr>
                      <a:r>
                        <a:rPr lang="en" sz="1200"/>
                        <a:t>Allow the 150 cattle to eat/graze in the infested areas.</a:t>
                      </a:r>
                      <a:endParaRPr sz="1200"/>
                    </a:p>
                  </a:txBody>
                  <a:tcPr marL="63500" marR="63500" marT="63500" marB="63500"/>
                </a:tc>
                <a:extLst>
                  <a:ext uri="{0D108BD9-81ED-4DB2-BD59-A6C34878D82A}">
                    <a16:rowId xmlns:a16="http://schemas.microsoft.com/office/drawing/2014/main" val="10000"/>
                  </a:ext>
                </a:extLst>
              </a:tr>
            </a:tbl>
          </a:graphicData>
        </a:graphic>
      </p:graphicFrame>
      <p:graphicFrame>
        <p:nvGraphicFramePr>
          <p:cNvPr id="78" name="Google Shape;78;p16"/>
          <p:cNvGraphicFramePr/>
          <p:nvPr/>
        </p:nvGraphicFramePr>
        <p:xfrm>
          <a:off x="379100" y="3290325"/>
          <a:ext cx="8435550" cy="1635760"/>
        </p:xfrm>
        <a:graphic>
          <a:graphicData uri="http://schemas.openxmlformats.org/drawingml/2006/table">
            <a:tbl>
              <a:tblPr>
                <a:noFill/>
                <a:tableStyleId>{790DA6B2-CA51-4D52-9AFD-C4DB38A069F9}</a:tableStyleId>
              </a:tblPr>
              <a:tblGrid>
                <a:gridCol w="2811850">
                  <a:extLst>
                    <a:ext uri="{9D8B030D-6E8A-4147-A177-3AD203B41FA5}">
                      <a16:colId xmlns:a16="http://schemas.microsoft.com/office/drawing/2014/main" val="20000"/>
                    </a:ext>
                  </a:extLst>
                </a:gridCol>
                <a:gridCol w="2762100">
                  <a:extLst>
                    <a:ext uri="{9D8B030D-6E8A-4147-A177-3AD203B41FA5}">
                      <a16:colId xmlns:a16="http://schemas.microsoft.com/office/drawing/2014/main" val="20001"/>
                    </a:ext>
                  </a:extLst>
                </a:gridCol>
                <a:gridCol w="2861600">
                  <a:extLst>
                    <a:ext uri="{9D8B030D-6E8A-4147-A177-3AD203B41FA5}">
                      <a16:colId xmlns:a16="http://schemas.microsoft.com/office/drawing/2014/main" val="20002"/>
                    </a:ext>
                  </a:extLst>
                </a:gridCol>
              </a:tblGrid>
              <a:tr h="1530350">
                <a:tc>
                  <a:txBody>
                    <a:bodyPr/>
                    <a:lstStyle/>
                    <a:p>
                      <a:pPr marL="0" lvl="0" indent="0" algn="l" rtl="0">
                        <a:spcBef>
                          <a:spcPts val="0"/>
                        </a:spcBef>
                        <a:spcAft>
                          <a:spcPts val="0"/>
                        </a:spcAft>
                        <a:buNone/>
                      </a:pPr>
                      <a:r>
                        <a:rPr lang="en" b="1"/>
                        <a:t>Arizona Department of Transportation </a:t>
                      </a:r>
                      <a:r>
                        <a:rPr lang="en" sz="1200">
                          <a:solidFill>
                            <a:srgbClr val="202124"/>
                          </a:solidFill>
                          <a:highlight>
                            <a:srgbClr val="FFFFFF"/>
                          </a:highlight>
                        </a:rPr>
                        <a:t>(transportation agency responsible for planning, building,operating maintaining highways &amp; is involved with maintaining public transportation and municipal airports </a:t>
                      </a:r>
                      <a:endParaRPr sz="1200"/>
                    </a:p>
                  </a:txBody>
                  <a:tcPr marL="63500" marR="63500" marT="63500" marB="63500"/>
                </a:tc>
                <a:tc>
                  <a:txBody>
                    <a:bodyPr/>
                    <a:lstStyle/>
                    <a:p>
                      <a:pPr marL="0" lvl="0" indent="0" algn="l" rtl="0">
                        <a:spcBef>
                          <a:spcPts val="0"/>
                        </a:spcBef>
                        <a:spcAft>
                          <a:spcPts val="0"/>
                        </a:spcAft>
                        <a:buNone/>
                      </a:pPr>
                      <a:r>
                        <a:rPr lang="en" sz="1100"/>
                        <a:t> From Tucson to Mexico, along the 1-19 corridor, several areas are infested with Buffelgrass. These areas border I-10  in both directions. More than 12 medians have been identified as being infested with Buffelgrass.</a:t>
                      </a:r>
                      <a:endParaRPr sz="1100"/>
                    </a:p>
                    <a:p>
                      <a:pPr marL="0" lvl="0" indent="0" algn="l" rtl="0">
                        <a:spcBef>
                          <a:spcPts val="0"/>
                        </a:spcBef>
                        <a:spcAft>
                          <a:spcPts val="0"/>
                        </a:spcAft>
                        <a:buNone/>
                      </a:pPr>
                      <a:endParaRPr sz="1100"/>
                    </a:p>
                    <a:p>
                      <a:pPr marL="0" lvl="0" indent="0" algn="l" rtl="0">
                        <a:spcBef>
                          <a:spcPts val="0"/>
                        </a:spcBef>
                        <a:spcAft>
                          <a:spcPts val="0"/>
                        </a:spcAft>
                        <a:buNone/>
                      </a:pPr>
                      <a:endParaRPr sz="1100"/>
                    </a:p>
                    <a:p>
                      <a:pPr marL="0" lvl="0" indent="0" algn="l" rtl="0">
                        <a:spcBef>
                          <a:spcPts val="0"/>
                        </a:spcBef>
                        <a:spcAft>
                          <a:spcPts val="0"/>
                        </a:spcAft>
                        <a:buNone/>
                      </a:pPr>
                      <a:endParaRPr sz="1100"/>
                    </a:p>
                  </a:txBody>
                  <a:tcPr marL="63500" marR="63500" marT="63500" marB="63500"/>
                </a:tc>
                <a:tc>
                  <a:txBody>
                    <a:bodyPr/>
                    <a:lstStyle/>
                    <a:p>
                      <a:pPr marL="0" lvl="0" indent="0" algn="l" rtl="0">
                        <a:spcBef>
                          <a:spcPts val="0"/>
                        </a:spcBef>
                        <a:spcAft>
                          <a:spcPts val="0"/>
                        </a:spcAft>
                        <a:buNone/>
                      </a:pPr>
                      <a:r>
                        <a:rPr lang="en" sz="1200"/>
                        <a:t>ADOT will spray herbicide when the plant starts to turn green, when the herbicide is most effective.The area in focus will be between Continental and Duval Mine roads in the Green Valley area. Medians, shoulders and frontage roads will be addressed.</a:t>
                      </a:r>
                      <a:endParaRPr sz="1100"/>
                    </a:p>
                  </a:txBody>
                  <a:tcPr marL="63500" marR="63500" marT="63500" marB="63500"/>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83" name="Google Shape;83;p17"/>
          <p:cNvPicPr preferRelativeResize="0"/>
          <p:nvPr/>
        </p:nvPicPr>
        <p:blipFill>
          <a:blip r:embed="rId3">
            <a:alphaModFix/>
          </a:blip>
          <a:stretch>
            <a:fillRect/>
          </a:stretch>
        </p:blipFill>
        <p:spPr>
          <a:xfrm>
            <a:off x="4712875" y="3479800"/>
            <a:ext cx="1495425" cy="1381125"/>
          </a:xfrm>
          <a:prstGeom prst="rect">
            <a:avLst/>
          </a:prstGeom>
          <a:noFill/>
          <a:ln>
            <a:noFill/>
          </a:ln>
        </p:spPr>
      </p:pic>
      <p:graphicFrame>
        <p:nvGraphicFramePr>
          <p:cNvPr id="84" name="Google Shape;84;p17"/>
          <p:cNvGraphicFramePr/>
          <p:nvPr/>
        </p:nvGraphicFramePr>
        <p:xfrm>
          <a:off x="304800" y="304800"/>
          <a:ext cx="8626525" cy="4577080"/>
        </p:xfrm>
        <a:graphic>
          <a:graphicData uri="http://schemas.openxmlformats.org/drawingml/2006/table">
            <a:tbl>
              <a:tblPr>
                <a:noFill/>
                <a:tableStyleId>{790DA6B2-CA51-4D52-9AFD-C4DB38A069F9}</a:tableStyleId>
              </a:tblPr>
              <a:tblGrid>
                <a:gridCol w="1981200">
                  <a:extLst>
                    <a:ext uri="{9D8B030D-6E8A-4147-A177-3AD203B41FA5}">
                      <a16:colId xmlns:a16="http://schemas.microsoft.com/office/drawing/2014/main" val="20000"/>
                    </a:ext>
                  </a:extLst>
                </a:gridCol>
                <a:gridCol w="6645325">
                  <a:extLst>
                    <a:ext uri="{9D8B030D-6E8A-4147-A177-3AD203B41FA5}">
                      <a16:colId xmlns:a16="http://schemas.microsoft.com/office/drawing/2014/main" val="20001"/>
                    </a:ext>
                  </a:extLst>
                </a:gridCol>
              </a:tblGrid>
              <a:tr h="0">
                <a:tc>
                  <a:txBody>
                    <a:bodyPr/>
                    <a:lstStyle/>
                    <a:p>
                      <a:pPr marL="0" lvl="0" indent="0" algn="l" rtl="0">
                        <a:spcBef>
                          <a:spcPts val="0"/>
                        </a:spcBef>
                        <a:spcAft>
                          <a:spcPts val="0"/>
                        </a:spcAft>
                        <a:buNone/>
                      </a:pPr>
                      <a:r>
                        <a:rPr lang="en" sz="1100" b="1"/>
                        <a:t>Stakeholder</a:t>
                      </a:r>
                      <a:endParaRPr sz="1100" b="1"/>
                    </a:p>
                  </a:txBody>
                  <a:tcPr marL="63500" marR="63500" marT="63500" marB="63500"/>
                </a:tc>
                <a:tc>
                  <a:txBody>
                    <a:bodyPr/>
                    <a:lstStyle/>
                    <a:p>
                      <a:pPr marL="0" lvl="0" indent="0" algn="l" rtl="0">
                        <a:spcBef>
                          <a:spcPts val="0"/>
                        </a:spcBef>
                        <a:spcAft>
                          <a:spcPts val="0"/>
                        </a:spcAft>
                        <a:buNone/>
                      </a:pPr>
                      <a:r>
                        <a:rPr lang="en" sz="1100" b="1"/>
                        <a:t>Buffelgrass Area of Concern</a:t>
                      </a:r>
                      <a:endParaRPr sz="1100" b="1"/>
                    </a:p>
                  </a:txBody>
                  <a:tcPr marL="63500" marR="63500" marT="63500" marB="63500"/>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 b="1"/>
                        <a:t>Homeowners Association HOA</a:t>
                      </a:r>
                      <a:r>
                        <a:rPr lang="en" sz="1100"/>
                        <a:t> </a:t>
                      </a:r>
                      <a:r>
                        <a:rPr lang="en" sz="1200">
                          <a:solidFill>
                            <a:srgbClr val="111111"/>
                          </a:solidFill>
                        </a:rPr>
                        <a:t>(an organization that makes and enforces rules and guidelines for a subdivision, planned community, or condominium building.)</a:t>
                      </a:r>
                      <a:endParaRPr sz="1200">
                        <a:solidFill>
                          <a:srgbClr val="111111"/>
                        </a:solidFill>
                      </a:endParaRPr>
                    </a:p>
                    <a:p>
                      <a:pPr marL="0" lvl="0" indent="0" algn="l" rtl="0">
                        <a:spcBef>
                          <a:spcPts val="0"/>
                        </a:spcBef>
                        <a:spcAft>
                          <a:spcPts val="0"/>
                        </a:spcAft>
                        <a:buNone/>
                      </a:pPr>
                      <a:endParaRPr sz="1100"/>
                    </a:p>
                  </a:txBody>
                  <a:tcPr marL="63500" marR="63500" marT="63500" marB="63500"/>
                </a:tc>
                <a:tc>
                  <a:txBody>
                    <a:bodyPr/>
                    <a:lstStyle/>
                    <a:p>
                      <a:pPr marL="0" lvl="0" indent="0" algn="l" rtl="0">
                        <a:spcBef>
                          <a:spcPts val="0"/>
                        </a:spcBef>
                        <a:spcAft>
                          <a:spcPts val="0"/>
                        </a:spcAft>
                        <a:buNone/>
                      </a:pPr>
                      <a:r>
                        <a:rPr lang="en" sz="1100"/>
                        <a:t>The neighborhood is located next to the city’s Urban Trail used by joggers, cyclists, walkers, etc.  The Urban Trail is asphalt, but is bordered by significant patches of land  infested with Buffelgrass.</a:t>
                      </a:r>
                      <a:endParaRPr sz="1100"/>
                    </a:p>
                  </a:txBody>
                  <a:tcPr marL="63500" marR="63500" marT="63500" marB="63500"/>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n" b="1"/>
                        <a:t>Rancher </a:t>
                      </a:r>
                      <a:r>
                        <a:rPr lang="en" sz="1100"/>
                        <a:t>(owns 150 head of cattle) </a:t>
                      </a:r>
                      <a:endParaRPr sz="1100"/>
                    </a:p>
                  </a:txBody>
                  <a:tcPr marL="63500" marR="63500" marT="63500" marB="63500"/>
                </a:tc>
                <a:tc>
                  <a:txBody>
                    <a:bodyPr/>
                    <a:lstStyle/>
                    <a:p>
                      <a:pPr marL="0" lvl="0" indent="0" algn="l" rtl="0">
                        <a:spcBef>
                          <a:spcPts val="0"/>
                        </a:spcBef>
                        <a:spcAft>
                          <a:spcPts val="0"/>
                        </a:spcAft>
                        <a:buNone/>
                      </a:pPr>
                      <a:r>
                        <a:rPr lang="en" sz="1100"/>
                        <a:t>Although the US outlawed Buffelgrass in the 1980s, Mexico still plants Buffelgrass. This rancher’s land borders Sonora, Mexico.  This rancher has 350 acres of land bordering Sonora. Significant stretches of the rancher’s fence line border buffelgrass patches.</a:t>
                      </a:r>
                      <a:endParaRPr sz="1100"/>
                    </a:p>
                  </a:txBody>
                  <a:tcPr marL="63500" marR="63500" marT="63500" marB="63500"/>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n" b="1"/>
                        <a:t>Arizona Department of Transportation </a:t>
                      </a:r>
                      <a:r>
                        <a:rPr lang="en" sz="1200">
                          <a:solidFill>
                            <a:srgbClr val="202124"/>
                          </a:solidFill>
                          <a:highlight>
                            <a:srgbClr val="FFFFFF"/>
                          </a:highlight>
                        </a:rPr>
                        <a:t>(transportation agency responsible for planning, building,operating maintaining highways &amp; is involved with maintaining public transportation and municipal ↑↟airports </a:t>
                      </a:r>
                      <a:endParaRPr sz="1200"/>
                    </a:p>
                  </a:txBody>
                  <a:tcPr marL="63500" marR="63500" marT="63500" marB="63500"/>
                </a:tc>
                <a:tc>
                  <a:txBody>
                    <a:bodyPr/>
                    <a:lstStyle/>
                    <a:p>
                      <a:pPr marL="0" lvl="0" indent="0" algn="l" rtl="0">
                        <a:spcBef>
                          <a:spcPts val="0"/>
                        </a:spcBef>
                        <a:spcAft>
                          <a:spcPts val="0"/>
                        </a:spcAft>
                        <a:buNone/>
                      </a:pPr>
                      <a:r>
                        <a:rPr lang="en" sz="1100"/>
                        <a:t> From Tucson to Mexico, along the 1-19 corridor, several areas are infested with Buffelgrass. These areas border I-10  in both directions. More than 12 medians have been identified as being infested with Buffelgrass.</a:t>
                      </a:r>
                      <a:endParaRPr sz="1100"/>
                    </a:p>
                    <a:p>
                      <a:pPr marL="0" lvl="0" indent="0" algn="l" rtl="0">
                        <a:spcBef>
                          <a:spcPts val="0"/>
                        </a:spcBef>
                        <a:spcAft>
                          <a:spcPts val="0"/>
                        </a:spcAft>
                        <a:buNone/>
                      </a:pPr>
                      <a:endParaRPr sz="1100"/>
                    </a:p>
                    <a:p>
                      <a:pPr marL="0" lvl="0" indent="0" algn="l" rtl="0">
                        <a:spcBef>
                          <a:spcPts val="0"/>
                        </a:spcBef>
                        <a:spcAft>
                          <a:spcPts val="0"/>
                        </a:spcAft>
                        <a:buNone/>
                      </a:pPr>
                      <a:endParaRPr sz="1100"/>
                    </a:p>
                    <a:p>
                      <a:pPr marL="0" lvl="0" indent="0" algn="l" rtl="0">
                        <a:spcBef>
                          <a:spcPts val="0"/>
                        </a:spcBef>
                        <a:spcAft>
                          <a:spcPts val="0"/>
                        </a:spcAft>
                        <a:buNone/>
                      </a:pPr>
                      <a:endParaRPr sz="1100"/>
                    </a:p>
                  </a:txBody>
                  <a:tcPr marL="63500" marR="63500" marT="63500" marB="63500"/>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Median = middle section dividing a road or highway</a:t>
            </a:r>
            <a:endParaRPr/>
          </a:p>
        </p:txBody>
      </p:sp>
      <p:pic>
        <p:nvPicPr>
          <p:cNvPr id="90" name="Google Shape;90;p18"/>
          <p:cNvPicPr preferRelativeResize="0"/>
          <p:nvPr/>
        </p:nvPicPr>
        <p:blipFill>
          <a:blip r:embed="rId3">
            <a:alphaModFix/>
          </a:blip>
          <a:stretch>
            <a:fillRect/>
          </a:stretch>
        </p:blipFill>
        <p:spPr>
          <a:xfrm>
            <a:off x="2966900" y="1234425"/>
            <a:ext cx="2943425" cy="2718450"/>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4"/>
        <p:cNvGrpSpPr/>
        <p:nvPr/>
      </p:nvGrpSpPr>
      <p:grpSpPr>
        <a:xfrm>
          <a:off x="0" y="0"/>
          <a:ext cx="0" cy="0"/>
          <a:chOff x="0" y="0"/>
          <a:chExt cx="0" cy="0"/>
        </a:xfrm>
      </p:grpSpPr>
      <p:sp>
        <p:nvSpPr>
          <p:cNvPr id="95" name="Google Shape;95;p19"/>
          <p:cNvSpPr txBox="1"/>
          <p:nvPr/>
        </p:nvSpPr>
        <p:spPr>
          <a:xfrm>
            <a:off x="0" y="0"/>
            <a:ext cx="8758200" cy="1200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000">
                <a:solidFill>
                  <a:schemeClr val="dk1"/>
                </a:solidFill>
              </a:rPr>
              <a:t>Evaluate each Stakeholder’s plan and choose which Stakeholder’s plan should be implemented and why.  Make sure you use evidence as you argue why the Stakeholder’s plan you support is the best solution.</a:t>
            </a:r>
            <a:endParaRPr/>
          </a:p>
        </p:txBody>
      </p:sp>
      <p:graphicFrame>
        <p:nvGraphicFramePr>
          <p:cNvPr id="96" name="Google Shape;96;p19"/>
          <p:cNvGraphicFramePr/>
          <p:nvPr/>
        </p:nvGraphicFramePr>
        <p:xfrm>
          <a:off x="304800" y="1543925"/>
          <a:ext cx="8261325" cy="3436620"/>
        </p:xfrm>
        <a:graphic>
          <a:graphicData uri="http://schemas.openxmlformats.org/drawingml/2006/table">
            <a:tbl>
              <a:tblPr>
                <a:noFill/>
                <a:tableStyleId>{790DA6B2-CA51-4D52-9AFD-C4DB38A069F9}</a:tableStyleId>
              </a:tblPr>
              <a:tblGrid>
                <a:gridCol w="2960175">
                  <a:extLst>
                    <a:ext uri="{9D8B030D-6E8A-4147-A177-3AD203B41FA5}">
                      <a16:colId xmlns:a16="http://schemas.microsoft.com/office/drawing/2014/main" val="20000"/>
                    </a:ext>
                  </a:extLst>
                </a:gridCol>
                <a:gridCol w="785350">
                  <a:extLst>
                    <a:ext uri="{9D8B030D-6E8A-4147-A177-3AD203B41FA5}">
                      <a16:colId xmlns:a16="http://schemas.microsoft.com/office/drawing/2014/main" val="20001"/>
                    </a:ext>
                  </a:extLst>
                </a:gridCol>
                <a:gridCol w="1646225">
                  <a:extLst>
                    <a:ext uri="{9D8B030D-6E8A-4147-A177-3AD203B41FA5}">
                      <a16:colId xmlns:a16="http://schemas.microsoft.com/office/drawing/2014/main" val="20002"/>
                    </a:ext>
                  </a:extLst>
                </a:gridCol>
                <a:gridCol w="1495200">
                  <a:extLst>
                    <a:ext uri="{9D8B030D-6E8A-4147-A177-3AD203B41FA5}">
                      <a16:colId xmlns:a16="http://schemas.microsoft.com/office/drawing/2014/main" val="20003"/>
                    </a:ext>
                  </a:extLst>
                </a:gridCol>
                <a:gridCol w="1374375">
                  <a:extLst>
                    <a:ext uri="{9D8B030D-6E8A-4147-A177-3AD203B41FA5}">
                      <a16:colId xmlns:a16="http://schemas.microsoft.com/office/drawing/2014/main" val="20004"/>
                    </a:ext>
                  </a:extLst>
                </a:gridCol>
              </a:tblGrid>
              <a:tr h="927975">
                <a:tc>
                  <a:txBody>
                    <a:bodyPr/>
                    <a:lstStyle/>
                    <a:p>
                      <a:pPr marL="0" lvl="0" indent="0" algn="l" rtl="0">
                        <a:spcBef>
                          <a:spcPts val="0"/>
                        </a:spcBef>
                        <a:spcAft>
                          <a:spcPts val="0"/>
                        </a:spcAft>
                        <a:buNone/>
                      </a:pPr>
                      <a:r>
                        <a:rPr lang="en" sz="1200"/>
                        <a:t>Argument - </a:t>
                      </a:r>
                      <a:endParaRPr sz="1200"/>
                    </a:p>
                    <a:p>
                      <a:pPr marL="0" lvl="0" indent="0" algn="l" rtl="0">
                        <a:spcBef>
                          <a:spcPts val="0"/>
                        </a:spcBef>
                        <a:spcAft>
                          <a:spcPts val="0"/>
                        </a:spcAft>
                        <a:buNone/>
                      </a:pPr>
                      <a:r>
                        <a:rPr lang="en" sz="1200"/>
                        <a:t>Provides reasons the reader should accept your claim or explanation of which Stakeholder should be considered most important with best proposed solution</a:t>
                      </a:r>
                      <a:endParaRPr sz="1200"/>
                    </a:p>
                  </a:txBody>
                  <a:tcPr marL="63500" marR="63500" marT="63500" marB="63500"/>
                </a:tc>
                <a:tc>
                  <a:txBody>
                    <a:bodyPr/>
                    <a:lstStyle/>
                    <a:p>
                      <a:pPr marL="0" lvl="0" indent="0" algn="l" rtl="0">
                        <a:spcBef>
                          <a:spcPts val="0"/>
                        </a:spcBef>
                        <a:spcAft>
                          <a:spcPts val="0"/>
                        </a:spcAft>
                        <a:buNone/>
                      </a:pPr>
                      <a:r>
                        <a:rPr lang="en" sz="1200"/>
                        <a:t>Not Yet</a:t>
                      </a:r>
                      <a:endParaRPr sz="1200"/>
                    </a:p>
                  </a:txBody>
                  <a:tcPr marL="63500" marR="63500" marT="63500" marB="63500"/>
                </a:tc>
                <a:tc>
                  <a:txBody>
                    <a:bodyPr/>
                    <a:lstStyle/>
                    <a:p>
                      <a:pPr marL="0" lvl="0" indent="0" algn="l" rtl="0">
                        <a:spcBef>
                          <a:spcPts val="0"/>
                        </a:spcBef>
                        <a:spcAft>
                          <a:spcPts val="0"/>
                        </a:spcAft>
                        <a:buNone/>
                      </a:pPr>
                      <a:r>
                        <a:rPr lang="en" sz="1200"/>
                        <a:t>Approaches Expectation</a:t>
                      </a:r>
                      <a:endParaRPr sz="1200"/>
                    </a:p>
                  </a:txBody>
                  <a:tcPr marL="63500" marR="63500" marT="63500" marB="63500"/>
                </a:tc>
                <a:tc>
                  <a:txBody>
                    <a:bodyPr/>
                    <a:lstStyle/>
                    <a:p>
                      <a:pPr marL="0" lvl="0" indent="0" algn="l" rtl="0">
                        <a:spcBef>
                          <a:spcPts val="0"/>
                        </a:spcBef>
                        <a:spcAft>
                          <a:spcPts val="0"/>
                        </a:spcAft>
                        <a:buNone/>
                      </a:pPr>
                      <a:r>
                        <a:rPr lang="en" sz="1200"/>
                        <a:t>Meets Expectation</a:t>
                      </a:r>
                      <a:endParaRPr sz="1200"/>
                    </a:p>
                  </a:txBody>
                  <a:tcPr marL="63500" marR="63500" marT="63500" marB="63500"/>
                </a:tc>
                <a:tc>
                  <a:txBody>
                    <a:bodyPr/>
                    <a:lstStyle/>
                    <a:p>
                      <a:pPr marL="0" lvl="0" indent="0" algn="l" rtl="0">
                        <a:spcBef>
                          <a:spcPts val="0"/>
                        </a:spcBef>
                        <a:spcAft>
                          <a:spcPts val="0"/>
                        </a:spcAft>
                        <a:buNone/>
                      </a:pPr>
                      <a:r>
                        <a:rPr lang="en" sz="1200"/>
                        <a:t>Advanced</a:t>
                      </a:r>
                      <a:endParaRPr sz="1200"/>
                    </a:p>
                  </a:txBody>
                  <a:tcPr marL="63500" marR="63500" marT="63500" marB="63500"/>
                </a:tc>
                <a:extLst>
                  <a:ext uri="{0D108BD9-81ED-4DB2-BD59-A6C34878D82A}">
                    <a16:rowId xmlns:a16="http://schemas.microsoft.com/office/drawing/2014/main" val="10000"/>
                  </a:ext>
                </a:extLst>
              </a:tr>
              <a:tr h="276975">
                <a:tc>
                  <a:txBody>
                    <a:bodyPr/>
                    <a:lstStyle/>
                    <a:p>
                      <a:pPr marL="0" lvl="0" indent="0" algn="l" rtl="0">
                        <a:spcBef>
                          <a:spcPts val="0"/>
                        </a:spcBef>
                        <a:spcAft>
                          <a:spcPts val="0"/>
                        </a:spcAft>
                        <a:buNone/>
                      </a:pPr>
                      <a:r>
                        <a:rPr lang="en" sz="1200"/>
                        <a:t>Point Scale</a:t>
                      </a:r>
                      <a:endParaRPr sz="1200"/>
                    </a:p>
                  </a:txBody>
                  <a:tcPr marL="63500" marR="63500" marT="63500" marB="63500"/>
                </a:tc>
                <a:tc>
                  <a:txBody>
                    <a:bodyPr/>
                    <a:lstStyle/>
                    <a:p>
                      <a:pPr marL="0" lvl="0" indent="0" algn="l" rtl="0">
                        <a:spcBef>
                          <a:spcPts val="0"/>
                        </a:spcBef>
                        <a:spcAft>
                          <a:spcPts val="0"/>
                        </a:spcAft>
                        <a:buNone/>
                      </a:pPr>
                      <a:r>
                        <a:rPr lang="en" sz="1200"/>
                        <a:t>1</a:t>
                      </a:r>
                      <a:endParaRPr sz="1200"/>
                    </a:p>
                  </a:txBody>
                  <a:tcPr marL="63500" marR="63500" marT="63500" marB="63500"/>
                </a:tc>
                <a:tc>
                  <a:txBody>
                    <a:bodyPr/>
                    <a:lstStyle/>
                    <a:p>
                      <a:pPr marL="0" lvl="0" indent="0" algn="l" rtl="0">
                        <a:spcBef>
                          <a:spcPts val="0"/>
                        </a:spcBef>
                        <a:spcAft>
                          <a:spcPts val="0"/>
                        </a:spcAft>
                        <a:buNone/>
                      </a:pPr>
                      <a:r>
                        <a:rPr lang="en" sz="1200"/>
                        <a:t>2-3</a:t>
                      </a:r>
                      <a:endParaRPr sz="1200"/>
                    </a:p>
                  </a:txBody>
                  <a:tcPr marL="63500" marR="63500" marT="63500" marB="63500"/>
                </a:tc>
                <a:tc>
                  <a:txBody>
                    <a:bodyPr/>
                    <a:lstStyle/>
                    <a:p>
                      <a:pPr marL="0" lvl="0" indent="0" algn="l" rtl="0">
                        <a:spcBef>
                          <a:spcPts val="0"/>
                        </a:spcBef>
                        <a:spcAft>
                          <a:spcPts val="0"/>
                        </a:spcAft>
                        <a:buNone/>
                      </a:pPr>
                      <a:r>
                        <a:rPr lang="en" sz="1200"/>
                        <a:t>4</a:t>
                      </a:r>
                      <a:endParaRPr sz="1200"/>
                    </a:p>
                  </a:txBody>
                  <a:tcPr marL="63500" marR="63500" marT="63500" marB="63500"/>
                </a:tc>
                <a:tc>
                  <a:txBody>
                    <a:bodyPr/>
                    <a:lstStyle/>
                    <a:p>
                      <a:pPr marL="0" lvl="0" indent="0" algn="l" rtl="0">
                        <a:spcBef>
                          <a:spcPts val="0"/>
                        </a:spcBef>
                        <a:spcAft>
                          <a:spcPts val="0"/>
                        </a:spcAft>
                        <a:buNone/>
                      </a:pPr>
                      <a:r>
                        <a:rPr lang="en" sz="1200"/>
                        <a:t>5</a:t>
                      </a:r>
                      <a:endParaRPr sz="1200"/>
                    </a:p>
                  </a:txBody>
                  <a:tcPr marL="63500" marR="63500" marT="63500" marB="63500"/>
                </a:tc>
                <a:extLst>
                  <a:ext uri="{0D108BD9-81ED-4DB2-BD59-A6C34878D82A}">
                    <a16:rowId xmlns:a16="http://schemas.microsoft.com/office/drawing/2014/main" val="10001"/>
                  </a:ext>
                </a:extLst>
              </a:tr>
              <a:tr h="491125">
                <a:tc>
                  <a:txBody>
                    <a:bodyPr/>
                    <a:lstStyle/>
                    <a:p>
                      <a:pPr marL="0" lvl="0" indent="0" algn="l" rtl="0">
                        <a:lnSpc>
                          <a:spcPct val="115000"/>
                        </a:lnSpc>
                        <a:spcBef>
                          <a:spcPts val="0"/>
                        </a:spcBef>
                        <a:spcAft>
                          <a:spcPts val="0"/>
                        </a:spcAft>
                        <a:buNone/>
                      </a:pPr>
                      <a:r>
                        <a:rPr lang="en" sz="1200"/>
                        <a:t>Cites specific and relevant evidence to support argument</a:t>
                      </a:r>
                      <a:endParaRPr sz="1200"/>
                    </a:p>
                  </a:txBody>
                  <a:tcPr marL="63500" marR="63500" marT="63500" marB="63500"/>
                </a:tc>
                <a:tc>
                  <a:txBody>
                    <a:bodyPr/>
                    <a:lstStyle/>
                    <a:p>
                      <a:pPr marL="0" lvl="0" indent="0" algn="l" rtl="0">
                        <a:spcBef>
                          <a:spcPts val="0"/>
                        </a:spcBef>
                        <a:spcAft>
                          <a:spcPts val="0"/>
                        </a:spcAft>
                        <a:buNone/>
                      </a:pPr>
                      <a:endParaRPr sz="1200"/>
                    </a:p>
                  </a:txBody>
                  <a:tcPr marL="63500" marR="63500" marT="63500" marB="63500"/>
                </a:tc>
                <a:tc>
                  <a:txBody>
                    <a:bodyPr/>
                    <a:lstStyle/>
                    <a:p>
                      <a:pPr marL="0" lvl="0" indent="0" algn="l" rtl="0">
                        <a:spcBef>
                          <a:spcPts val="0"/>
                        </a:spcBef>
                        <a:spcAft>
                          <a:spcPts val="0"/>
                        </a:spcAft>
                        <a:buNone/>
                      </a:pPr>
                      <a:endParaRPr sz="1200"/>
                    </a:p>
                  </a:txBody>
                  <a:tcPr marL="63500" marR="63500" marT="63500" marB="63500"/>
                </a:tc>
                <a:tc>
                  <a:txBody>
                    <a:bodyPr/>
                    <a:lstStyle/>
                    <a:p>
                      <a:pPr marL="0" lvl="0" indent="0" algn="l" rtl="0">
                        <a:spcBef>
                          <a:spcPts val="0"/>
                        </a:spcBef>
                        <a:spcAft>
                          <a:spcPts val="0"/>
                        </a:spcAft>
                        <a:buNone/>
                      </a:pPr>
                      <a:endParaRPr sz="1200"/>
                    </a:p>
                  </a:txBody>
                  <a:tcPr marL="63500" marR="63500" marT="63500" marB="63500"/>
                </a:tc>
                <a:tc>
                  <a:txBody>
                    <a:bodyPr/>
                    <a:lstStyle/>
                    <a:p>
                      <a:pPr marL="0" lvl="0" indent="0" algn="l" rtl="0">
                        <a:spcBef>
                          <a:spcPts val="0"/>
                        </a:spcBef>
                        <a:spcAft>
                          <a:spcPts val="0"/>
                        </a:spcAft>
                        <a:buNone/>
                      </a:pPr>
                      <a:endParaRPr sz="1200"/>
                    </a:p>
                  </a:txBody>
                  <a:tcPr marL="63500" marR="63500" marT="63500" marB="63500"/>
                </a:tc>
                <a:extLst>
                  <a:ext uri="{0D108BD9-81ED-4DB2-BD59-A6C34878D82A}">
                    <a16:rowId xmlns:a16="http://schemas.microsoft.com/office/drawing/2014/main" val="10002"/>
                  </a:ext>
                </a:extLst>
              </a:tr>
              <a:tr h="456850">
                <a:tc>
                  <a:txBody>
                    <a:bodyPr/>
                    <a:lstStyle/>
                    <a:p>
                      <a:pPr marL="0" lvl="0" indent="0" algn="l" rtl="0">
                        <a:lnSpc>
                          <a:spcPct val="115000"/>
                        </a:lnSpc>
                        <a:spcBef>
                          <a:spcPts val="0"/>
                        </a:spcBef>
                        <a:spcAft>
                          <a:spcPts val="0"/>
                        </a:spcAft>
                        <a:buNone/>
                      </a:pPr>
                      <a:r>
                        <a:rPr lang="en" sz="1100"/>
                        <a:t>Describes how evidence supports and defends argument</a:t>
                      </a:r>
                      <a:endParaRPr sz="1200"/>
                    </a:p>
                  </a:txBody>
                  <a:tcPr marL="63500" marR="63500" marT="63500" marB="63500"/>
                </a:tc>
                <a:tc>
                  <a:txBody>
                    <a:bodyPr/>
                    <a:lstStyle/>
                    <a:p>
                      <a:pPr marL="0" lvl="0" indent="0" algn="l" rtl="0">
                        <a:spcBef>
                          <a:spcPts val="0"/>
                        </a:spcBef>
                        <a:spcAft>
                          <a:spcPts val="0"/>
                        </a:spcAft>
                        <a:buNone/>
                      </a:pPr>
                      <a:endParaRPr sz="1200"/>
                    </a:p>
                  </a:txBody>
                  <a:tcPr marL="63500" marR="63500" marT="63500" marB="63500"/>
                </a:tc>
                <a:tc>
                  <a:txBody>
                    <a:bodyPr/>
                    <a:lstStyle/>
                    <a:p>
                      <a:pPr marL="0" lvl="0" indent="0" algn="l" rtl="0">
                        <a:spcBef>
                          <a:spcPts val="0"/>
                        </a:spcBef>
                        <a:spcAft>
                          <a:spcPts val="0"/>
                        </a:spcAft>
                        <a:buNone/>
                      </a:pPr>
                      <a:endParaRPr sz="1200"/>
                    </a:p>
                  </a:txBody>
                  <a:tcPr marL="63500" marR="63500" marT="63500" marB="63500"/>
                </a:tc>
                <a:tc>
                  <a:txBody>
                    <a:bodyPr/>
                    <a:lstStyle/>
                    <a:p>
                      <a:pPr marL="0" lvl="0" indent="0" algn="l" rtl="0">
                        <a:spcBef>
                          <a:spcPts val="0"/>
                        </a:spcBef>
                        <a:spcAft>
                          <a:spcPts val="0"/>
                        </a:spcAft>
                        <a:buNone/>
                      </a:pPr>
                      <a:endParaRPr sz="1200"/>
                    </a:p>
                  </a:txBody>
                  <a:tcPr marL="63500" marR="63500" marT="63500" marB="63500"/>
                </a:tc>
                <a:tc>
                  <a:txBody>
                    <a:bodyPr/>
                    <a:lstStyle/>
                    <a:p>
                      <a:pPr marL="0" lvl="0" indent="0" algn="l" rtl="0">
                        <a:spcBef>
                          <a:spcPts val="0"/>
                        </a:spcBef>
                        <a:spcAft>
                          <a:spcPts val="0"/>
                        </a:spcAft>
                        <a:buNone/>
                      </a:pPr>
                      <a:endParaRPr sz="1200"/>
                    </a:p>
                  </a:txBody>
                  <a:tcPr marL="63500" marR="63500" marT="63500" marB="63500"/>
                </a:tc>
                <a:extLst>
                  <a:ext uri="{0D108BD9-81ED-4DB2-BD59-A6C34878D82A}">
                    <a16:rowId xmlns:a16="http://schemas.microsoft.com/office/drawing/2014/main" val="10003"/>
                  </a:ext>
                </a:extLst>
              </a:tr>
              <a:tr h="456850">
                <a:tc>
                  <a:txBody>
                    <a:bodyPr/>
                    <a:lstStyle/>
                    <a:p>
                      <a:pPr marL="0" lvl="0" indent="0" algn="l" rtl="0">
                        <a:lnSpc>
                          <a:spcPct val="115000"/>
                        </a:lnSpc>
                        <a:spcBef>
                          <a:spcPts val="0"/>
                        </a:spcBef>
                        <a:spcAft>
                          <a:spcPts val="0"/>
                        </a:spcAft>
                        <a:buNone/>
                      </a:pPr>
                      <a:r>
                        <a:rPr lang="en" sz="1100"/>
                        <a:t>Reader feels compelled to accept your argument</a:t>
                      </a:r>
                      <a:endParaRPr sz="1100"/>
                    </a:p>
                  </a:txBody>
                  <a:tcPr marL="63500" marR="63500" marT="63500" marB="63500"/>
                </a:tc>
                <a:tc>
                  <a:txBody>
                    <a:bodyPr/>
                    <a:lstStyle/>
                    <a:p>
                      <a:pPr marL="0" lvl="0" indent="0" algn="l" rtl="0">
                        <a:spcBef>
                          <a:spcPts val="0"/>
                        </a:spcBef>
                        <a:spcAft>
                          <a:spcPts val="0"/>
                        </a:spcAft>
                        <a:buNone/>
                      </a:pPr>
                      <a:endParaRPr sz="1200"/>
                    </a:p>
                  </a:txBody>
                  <a:tcPr marL="63500" marR="63500" marT="63500" marB="63500"/>
                </a:tc>
                <a:tc>
                  <a:txBody>
                    <a:bodyPr/>
                    <a:lstStyle/>
                    <a:p>
                      <a:pPr marL="0" lvl="0" indent="0" algn="l" rtl="0">
                        <a:spcBef>
                          <a:spcPts val="0"/>
                        </a:spcBef>
                        <a:spcAft>
                          <a:spcPts val="0"/>
                        </a:spcAft>
                        <a:buNone/>
                      </a:pPr>
                      <a:endParaRPr sz="1200"/>
                    </a:p>
                  </a:txBody>
                  <a:tcPr marL="63500" marR="63500" marT="63500" marB="63500"/>
                </a:tc>
                <a:tc>
                  <a:txBody>
                    <a:bodyPr/>
                    <a:lstStyle/>
                    <a:p>
                      <a:pPr marL="0" lvl="0" indent="0" algn="l" rtl="0">
                        <a:spcBef>
                          <a:spcPts val="0"/>
                        </a:spcBef>
                        <a:spcAft>
                          <a:spcPts val="0"/>
                        </a:spcAft>
                        <a:buNone/>
                      </a:pPr>
                      <a:endParaRPr sz="1200"/>
                    </a:p>
                  </a:txBody>
                  <a:tcPr marL="63500" marR="63500" marT="63500" marB="63500"/>
                </a:tc>
                <a:tc>
                  <a:txBody>
                    <a:bodyPr/>
                    <a:lstStyle/>
                    <a:p>
                      <a:pPr marL="0" lvl="0" indent="0" algn="l" rtl="0">
                        <a:spcBef>
                          <a:spcPts val="0"/>
                        </a:spcBef>
                        <a:spcAft>
                          <a:spcPts val="0"/>
                        </a:spcAft>
                        <a:buNone/>
                      </a:pPr>
                      <a:endParaRPr sz="1200"/>
                    </a:p>
                  </a:txBody>
                  <a:tcPr marL="63500" marR="63500" marT="63500" marB="63500"/>
                </a:tc>
                <a:extLst>
                  <a:ext uri="{0D108BD9-81ED-4DB2-BD59-A6C34878D82A}">
                    <a16:rowId xmlns:a16="http://schemas.microsoft.com/office/drawing/2014/main" val="10004"/>
                  </a:ext>
                </a:extLst>
              </a:tr>
              <a:tr h="456850">
                <a:tc>
                  <a:txBody>
                    <a:bodyPr/>
                    <a:lstStyle/>
                    <a:p>
                      <a:pPr marL="0" lvl="0" indent="0" algn="l" rtl="0">
                        <a:lnSpc>
                          <a:spcPct val="115000"/>
                        </a:lnSpc>
                        <a:spcBef>
                          <a:spcPts val="0"/>
                        </a:spcBef>
                        <a:spcAft>
                          <a:spcPts val="0"/>
                        </a:spcAft>
                        <a:buNone/>
                      </a:pPr>
                      <a:r>
                        <a:rPr lang="en" sz="1100"/>
                        <a:t>Uses appropriate content vocabulary accurately</a:t>
                      </a:r>
                      <a:endParaRPr sz="1100"/>
                    </a:p>
                  </a:txBody>
                  <a:tcPr marL="63500" marR="63500" marT="63500" marB="63500"/>
                </a:tc>
                <a:tc>
                  <a:txBody>
                    <a:bodyPr/>
                    <a:lstStyle/>
                    <a:p>
                      <a:pPr marL="0" lvl="0" indent="0" algn="l" rtl="0">
                        <a:spcBef>
                          <a:spcPts val="0"/>
                        </a:spcBef>
                        <a:spcAft>
                          <a:spcPts val="0"/>
                        </a:spcAft>
                        <a:buNone/>
                      </a:pPr>
                      <a:endParaRPr sz="1200"/>
                    </a:p>
                  </a:txBody>
                  <a:tcPr marL="63500" marR="63500" marT="63500" marB="63500"/>
                </a:tc>
                <a:tc>
                  <a:txBody>
                    <a:bodyPr/>
                    <a:lstStyle/>
                    <a:p>
                      <a:pPr marL="0" lvl="0" indent="0" algn="l" rtl="0">
                        <a:spcBef>
                          <a:spcPts val="0"/>
                        </a:spcBef>
                        <a:spcAft>
                          <a:spcPts val="0"/>
                        </a:spcAft>
                        <a:buNone/>
                      </a:pPr>
                      <a:endParaRPr sz="1200"/>
                    </a:p>
                  </a:txBody>
                  <a:tcPr marL="63500" marR="63500" marT="63500" marB="63500"/>
                </a:tc>
                <a:tc>
                  <a:txBody>
                    <a:bodyPr/>
                    <a:lstStyle/>
                    <a:p>
                      <a:pPr marL="0" lvl="0" indent="0" algn="l" rtl="0">
                        <a:spcBef>
                          <a:spcPts val="0"/>
                        </a:spcBef>
                        <a:spcAft>
                          <a:spcPts val="0"/>
                        </a:spcAft>
                        <a:buNone/>
                      </a:pPr>
                      <a:endParaRPr sz="1200"/>
                    </a:p>
                  </a:txBody>
                  <a:tcPr marL="63500" marR="63500" marT="63500" marB="63500"/>
                </a:tc>
                <a:tc>
                  <a:txBody>
                    <a:bodyPr/>
                    <a:lstStyle/>
                    <a:p>
                      <a:pPr marL="0" lvl="0" indent="0" algn="l" rtl="0">
                        <a:spcBef>
                          <a:spcPts val="0"/>
                        </a:spcBef>
                        <a:spcAft>
                          <a:spcPts val="0"/>
                        </a:spcAft>
                        <a:buNone/>
                      </a:pPr>
                      <a:endParaRPr sz="1200"/>
                    </a:p>
                  </a:txBody>
                  <a:tcPr marL="63500" marR="63500" marT="63500" marB="63500"/>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AFAEEB63953B14FAD7AF534009B1224" ma:contentTypeVersion="18" ma:contentTypeDescription="Create a new document." ma:contentTypeScope="" ma:versionID="8a7c05993764498d1310f37084f135e3">
  <xsd:schema xmlns:xsd="http://www.w3.org/2001/XMLSchema" xmlns:xs="http://www.w3.org/2001/XMLSchema" xmlns:p="http://schemas.microsoft.com/office/2006/metadata/properties" xmlns:ns2="738735a5-7f4d-4aa9-af8d-8b071334ac61" xmlns:ns3="52f680d6-3168-4f20-ac6e-dac37dcc420e" targetNamespace="http://schemas.microsoft.com/office/2006/metadata/properties" ma:root="true" ma:fieldsID="fee31713fdf64de48479e68a9736c1b2" ns2:_="" ns3:_="">
    <xsd:import namespace="738735a5-7f4d-4aa9-af8d-8b071334ac61"/>
    <xsd:import namespace="52f680d6-3168-4f20-ac6e-dac37dcc420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8735a5-7f4d-4aa9-af8d-8b071334ac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d42cad8-58e4-4b48-b6f0-5df54cb6a84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2f680d6-3168-4f20-ac6e-dac37dcc420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b61af1b-cbcc-47bf-9377-c0fafc255594}" ma:internalName="TaxCatchAll" ma:showField="CatchAllData" ma:web="52f680d6-3168-4f20-ac6e-dac37dcc420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38735a5-7f4d-4aa9-af8d-8b071334ac61">
      <Terms xmlns="http://schemas.microsoft.com/office/infopath/2007/PartnerControls"/>
    </lcf76f155ced4ddcb4097134ff3c332f>
    <TaxCatchAll xmlns="52f680d6-3168-4f20-ac6e-dac37dcc420e" xsi:nil="true"/>
  </documentManagement>
</p:properties>
</file>

<file path=customXml/itemProps1.xml><?xml version="1.0" encoding="utf-8"?>
<ds:datastoreItem xmlns:ds="http://schemas.openxmlformats.org/officeDocument/2006/customXml" ds:itemID="{4501A019-947B-4505-8E40-CF673A8719FD}"/>
</file>

<file path=customXml/itemProps2.xml><?xml version="1.0" encoding="utf-8"?>
<ds:datastoreItem xmlns:ds="http://schemas.openxmlformats.org/officeDocument/2006/customXml" ds:itemID="{EBF64D54-EE04-4313-9B7F-C24EE0950F56}"/>
</file>

<file path=customXml/itemProps3.xml><?xml version="1.0" encoding="utf-8"?>
<ds:datastoreItem xmlns:ds="http://schemas.openxmlformats.org/officeDocument/2006/customXml" ds:itemID="{C149CF35-4296-49BA-B570-173A66C4BA99}"/>
</file>

<file path=docProps/app.xml><?xml version="1.0" encoding="utf-8"?>
<Properties xmlns="http://schemas.openxmlformats.org/officeDocument/2006/extended-properties" xmlns:vt="http://schemas.openxmlformats.org/officeDocument/2006/docPropsVTypes">
  <TotalTime>0</TotalTime>
  <Words>814</Words>
  <Application>Microsoft Office PowerPoint</Application>
  <PresentationFormat>On-screen Show (16:9)</PresentationFormat>
  <Paragraphs>55</Paragraphs>
  <Slides>7</Slides>
  <Notes>7</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7</vt:i4>
      </vt:variant>
    </vt:vector>
  </HeadingPairs>
  <TitlesOfParts>
    <vt:vector size="9" baseType="lpstr">
      <vt:lpstr>Arial</vt:lpstr>
      <vt:lpstr>Simple Light</vt:lpstr>
      <vt:lpstr>PowerPoint Presentation</vt:lpstr>
      <vt:lpstr>PowerPoint Presentation</vt:lpstr>
      <vt:lpstr>PowerPoint Presentation</vt:lpstr>
      <vt:lpstr>PowerPoint Presentation</vt:lpstr>
      <vt:lpstr>PowerPoint Presentation</vt:lpstr>
      <vt:lpstr>Median = middle section dividing a road or highway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Robin Kropp</dc:creator>
  <cp:lastModifiedBy>Robin Kropp</cp:lastModifiedBy>
  <cp:revision>2</cp:revision>
  <dcterms:modified xsi:type="dcterms:W3CDTF">2024-08-15T22:28:00Z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y fmtid="{D5CDD505-2E9C-101B-9397-08002B2CF9AE}" pid="3" name="ContentTypeId">
    <vt:lpwstr>0x010100FAFAEEB63953B14FAD7AF534009B1224</vt:lpwstr>
  </property>
</Properties>
</file>